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1"/>
  </p:sldMasterIdLst>
  <p:notesMasterIdLst>
    <p:notesMasterId r:id="rId3"/>
  </p:notesMasterIdLst>
  <p:sldIdLst>
    <p:sldId id="504" r:id="rId2"/>
  </p:sldIdLst>
  <p:sldSz cx="9906000" cy="6858000" type="A4"/>
  <p:notesSz cx="6797675" cy="9926638"/>
  <p:defaultTextStyle>
    <a:defPPr>
      <a:defRPr lang="ru-RU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92C2"/>
    <a:srgbClr val="C8EEFC"/>
    <a:srgbClr val="FFFFCC"/>
    <a:srgbClr val="CCFF99"/>
    <a:srgbClr val="33CC33"/>
    <a:srgbClr val="FF7C80"/>
    <a:srgbClr val="9425E7"/>
    <a:srgbClr val="F0FAFE"/>
    <a:srgbClr val="FF9900"/>
    <a:srgbClr val="D3F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7971" autoAdjust="0"/>
  </p:normalViewPr>
  <p:slideViewPr>
    <p:cSldViewPr>
      <p:cViewPr varScale="1">
        <p:scale>
          <a:sx n="111" d="100"/>
          <a:sy n="111" d="100"/>
        </p:scale>
        <p:origin x="1986" y="114"/>
      </p:cViewPr>
      <p:guideLst>
        <p:guide orient="horz" pos="1620"/>
        <p:guide pos="2880"/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96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раз слайда 12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26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289" y="4714953"/>
            <a:ext cx="5439101" cy="4467387"/>
          </a:xfrm>
          <a:prstGeom prst="rect">
            <a:avLst/>
          </a:prstGeom>
        </p:spPr>
        <p:txBody>
          <a:bodyPr lIns="91815" tIns="45907" rIns="91815" bIns="45907"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611" y="5052546"/>
            <a:ext cx="6106761" cy="882119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50A49-9AE3-4D91-BA5A-F289EE02EB7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714" y="3132291"/>
            <a:ext cx="7773297" cy="1793167"/>
          </a:xfrm>
          <a:effectLst/>
        </p:spPr>
        <p:txBody>
          <a:bodyPr>
            <a:noAutofit/>
          </a:bodyPr>
          <a:lstStyle>
            <a:lvl1pPr marL="751006" indent="-536433" algn="l">
              <a:defRPr sz="6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0" y="731519"/>
            <a:ext cx="69342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7BC681-A87F-4441-A3D6-783FBFC05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A40CE6-00B0-4632-9F11-32DD805E68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9904" y="376517"/>
            <a:ext cx="222885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1124" y="731521"/>
            <a:ext cx="5231728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832F61-D42F-4093-812D-77D832DA840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50AFD-F406-4CEA-B5B3-90081C4513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2CB91-6A48-4A44-8BDA-F3AAD177ADD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38250" y="731520"/>
            <a:ext cx="69342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628" y="2172648"/>
            <a:ext cx="6463888" cy="2423347"/>
          </a:xfrm>
          <a:effectLst/>
        </p:spPr>
        <p:txBody>
          <a:bodyPr anchor="b"/>
          <a:lstStyle>
            <a:lvl1pPr algn="r">
              <a:defRPr sz="54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975" y="4607511"/>
            <a:ext cx="6468035" cy="835460"/>
          </a:xfrm>
        </p:spPr>
        <p:txBody>
          <a:bodyPr anchor="t"/>
          <a:lstStyle>
            <a:lvl1pPr marL="0" indent="0" algn="r">
              <a:buNone/>
              <a:defRPr sz="2300">
                <a:solidFill>
                  <a:schemeClr val="tx2"/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0D5C5-ED82-4326-BB7E-4521CFDEDC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FC964-0FDD-44DA-B231-1E765BA90E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A97B1C-2E6D-4C30-A86A-563A6771F0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389A2-A717-47B2-B10C-FE8A739EB7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38249" y="731519"/>
            <a:ext cx="3625596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032248" y="731520"/>
            <a:ext cx="3625596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1520"/>
            <a:ext cx="3625596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2818" y="1400327"/>
            <a:ext cx="3625596" cy="27432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577" y="731520"/>
            <a:ext cx="3625596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8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marL="0" lvl="0" indent="0" algn="ctr" defTabSz="1072866" rtl="0" eaLnBrk="1" latinLnBrk="0" hangingPunct="1">
              <a:spcBef>
                <a:spcPct val="20000"/>
              </a:spcBef>
              <a:spcAft>
                <a:spcPts val="352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dirty="0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0" y="1399032"/>
            <a:ext cx="3625596" cy="27432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21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B2CF1D-8ECA-4919-9D48-B2CA4361AE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3F9AD6-4518-4C9A-ABEB-7CD1C60432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CC84DA-F4AD-4249-99BE-A0CA8346AD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85424-8055-4B0D-B376-2270F09E277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C2B0BC-9354-4254-9BE9-AA7BE0BC1C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6ECB2-A360-4A02-87DB-AEB8E8FFA95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021" y="2209800"/>
            <a:ext cx="3939092" cy="1258493"/>
          </a:xfrm>
          <a:effectLst/>
        </p:spPr>
        <p:txBody>
          <a:bodyPr anchor="b">
            <a:noAutofit/>
          </a:bodyPr>
          <a:lstStyle>
            <a:lvl1pPr marL="268216" indent="-268216" algn="l">
              <a:defRPr sz="33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6310" y="731520"/>
            <a:ext cx="4351842" cy="4894731"/>
          </a:xfrm>
        </p:spPr>
        <p:txBody>
          <a:bodyPr anchor="ctr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12" y="3497802"/>
            <a:ext cx="3671048" cy="2139519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9CAD4-BBBA-4147-BBBA-01DAF39190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B49FF-8970-43DC-82E6-B0CF587D43D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906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906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48106" y="1143001"/>
            <a:ext cx="4457700" cy="312780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3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1044" y="1010487"/>
            <a:ext cx="4001957" cy="2163020"/>
          </a:xfrm>
        </p:spPr>
        <p:txBody>
          <a:bodyPr anchor="b"/>
          <a:lstStyle>
            <a:lvl1pPr marL="214573" indent="-214573">
              <a:buFont typeface="Georgia" pitchFamily="18" charset="0"/>
              <a:buChar char="*"/>
              <a:defRPr sz="19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424369-95DF-4990-9AB1-BC6A8D79BD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11.06.2021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6C7144-688A-4CF1-8C5A-72EC827852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873" y="4464421"/>
            <a:ext cx="6915500" cy="1143000"/>
          </a:xfrm>
        </p:spPr>
        <p:txBody>
          <a:bodyPr anchor="b">
            <a:noAutofit/>
          </a:bodyPr>
          <a:lstStyle>
            <a:lvl1pPr algn="l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906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906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906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906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2731" y="4372168"/>
            <a:ext cx="7055220" cy="1143000"/>
          </a:xfrm>
          <a:prstGeom prst="rect">
            <a:avLst/>
          </a:prstGeom>
          <a:effectLst/>
        </p:spPr>
        <p:txBody>
          <a:bodyPr vert="horz" lIns="107287" tIns="53643" rIns="107287" bIns="53643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8250" y="732260"/>
            <a:ext cx="6934200" cy="3474720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6550" y="6172200"/>
            <a:ext cx="272415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1" y="6172200"/>
            <a:ext cx="3632201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27500" y="6172200"/>
            <a:ext cx="19812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FE50A49-9AE3-4D91-BA5A-F289EE02EB7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75503" indent="-375503" algn="r" defTabSz="1072866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4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8216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3719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5579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7439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30756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52615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306661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682164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036209" indent="-214573" algn="l" defTabSz="1072866" rtl="0" eaLnBrk="1" latinLnBrk="0" hangingPunct="1">
        <a:spcBef>
          <a:spcPct val="20000"/>
        </a:spcBef>
        <a:spcAft>
          <a:spcPts val="352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гнутая вправо стрелка 8"/>
          <p:cNvSpPr/>
          <p:nvPr/>
        </p:nvSpPr>
        <p:spPr>
          <a:xfrm>
            <a:off x="3564656" y="5876715"/>
            <a:ext cx="232129" cy="335671"/>
          </a:xfrm>
          <a:prstGeom prst="curved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527582" y="5841889"/>
            <a:ext cx="235306" cy="328426"/>
          </a:xfrm>
          <a:prstGeom prst="curved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07604" y="3589507"/>
            <a:ext cx="3960633" cy="117513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057616" y="694694"/>
            <a:ext cx="7495783" cy="3306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заявления и документов от заинтересованных лиц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57615" y="1234093"/>
            <a:ext cx="7495783" cy="346636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заявления и документов на соответствие требованиям ст. 22.1 Закона № 237-ФЗ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69748" y="1019753"/>
            <a:ext cx="40168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	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1943855" y="3074973"/>
            <a:ext cx="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13067" y="2227780"/>
            <a:ext cx="3947844" cy="606364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заявителю уведомления о принятии заявления к рассмотрению в течении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раб. дней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поступления заявления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690941" y="1033471"/>
            <a:ext cx="215382" cy="1997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69934" y="1801829"/>
            <a:ext cx="1528322" cy="26563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соответствуют: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398833" y="1765598"/>
            <a:ext cx="1493468" cy="27114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093621" y="2044645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2084282" y="2834144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3067" y="3004296"/>
            <a:ext cx="3973420" cy="41157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отчета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оценке рыночной стоимости объекта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(отдел ГКО)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2" name="Стрелка вниз 51"/>
          <p:cNvSpPr/>
          <p:nvPr/>
        </p:nvSpPr>
        <p:spPr>
          <a:xfrm>
            <a:off x="900807" y="3412357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210295" y="4865985"/>
            <a:ext cx="1649952" cy="35159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соответствует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Стрелка вниз 59"/>
          <p:cNvSpPr/>
          <p:nvPr/>
        </p:nvSpPr>
        <p:spPr>
          <a:xfrm>
            <a:off x="3146890" y="3419798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2318331" y="4871545"/>
            <a:ext cx="1835883" cy="35055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НЕ соответствует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Стрелка вниз 61"/>
          <p:cNvSpPr/>
          <p:nvPr/>
        </p:nvSpPr>
        <p:spPr>
          <a:xfrm>
            <a:off x="2093621" y="3421864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33789" y="3636581"/>
            <a:ext cx="1381482" cy="105853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нарушений требований законодательства об оценочной деятельности 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1664978" y="3629098"/>
            <a:ext cx="864564" cy="106681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исходных данных и анализа рынка 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578275" y="3643449"/>
            <a:ext cx="1551059" cy="105437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расчётных и иных ошибок, повлиявших на итоговый результат стоимости</a:t>
            </a:r>
          </a:p>
        </p:txBody>
      </p:sp>
      <p:sp>
        <p:nvSpPr>
          <p:cNvPr id="24" name="Двойная стрелка влево/вверх 23"/>
          <p:cNvSpPr/>
          <p:nvPr/>
        </p:nvSpPr>
        <p:spPr>
          <a:xfrm rot="13274907">
            <a:off x="1930475" y="4729935"/>
            <a:ext cx="334404" cy="338885"/>
          </a:xfrm>
          <a:prstGeom prst="leftUpArrow">
            <a:avLst>
              <a:gd name="adj1" fmla="val 11699"/>
              <a:gd name="adj2" fmla="val 25000"/>
              <a:gd name="adj3" fmla="val 1532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низ 77"/>
          <p:cNvSpPr/>
          <p:nvPr/>
        </p:nvSpPr>
        <p:spPr>
          <a:xfrm>
            <a:off x="973986" y="5227355"/>
            <a:ext cx="122570" cy="153419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низ 78"/>
          <p:cNvSpPr/>
          <p:nvPr/>
        </p:nvSpPr>
        <p:spPr>
          <a:xfrm>
            <a:off x="3208175" y="5227164"/>
            <a:ext cx="122570" cy="153419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156347" y="5390552"/>
            <a:ext cx="1802536" cy="5370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рыночной стоимости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2335106" y="5396481"/>
            <a:ext cx="1819107" cy="53723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РЕШЕНИЕ ОБ ОТКАЗЕ в установлении рыночной стоимости</a:t>
            </a:r>
            <a:endParaRPr lang="ru-RU" sz="1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Скругленный прямоугольник 85"/>
          <p:cNvSpPr/>
          <p:nvPr/>
        </p:nvSpPr>
        <p:spPr>
          <a:xfrm>
            <a:off x="4868014" y="5102765"/>
            <a:ext cx="2486273" cy="77395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заявления без рассмотрения в течении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раб. дней 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поступления заявления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45155" y="6100568"/>
            <a:ext cx="2819501" cy="42157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адрес заявителя копии решения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0330559" flipV="1">
            <a:off x="3063470" y="1686000"/>
            <a:ext cx="1715438" cy="106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652970">
            <a:off x="4846536" y="1727432"/>
            <a:ext cx="1673777" cy="100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823125">
            <a:off x="7589052" y="2165593"/>
            <a:ext cx="948927" cy="98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rot="9995288">
            <a:off x="6553121" y="2155009"/>
            <a:ext cx="948927" cy="98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906323" y="2351019"/>
            <a:ext cx="2447964" cy="258721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ребованиям ч.8 ст. 22.1 Закона № 237-ФЗ: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 приложен ОТЧЕТ;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заявление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по истечении 6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с даты, по состоянию на которую проведена рыночная оценка объекта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недвижимости; </a:t>
            </a:r>
          </a:p>
          <a:p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ОТЧЕТ составлен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лицом, являющимся на дату составления отчета или на день поступления заявления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работником ГБУ РК «РУТИКО».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29575" y="2394716"/>
            <a:ext cx="1998240" cy="113045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ребованиям к категории заявителей, объекту недвижимости, форме и содержанию заявления и документов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вниз 41"/>
          <p:cNvSpPr/>
          <p:nvPr/>
        </p:nvSpPr>
        <p:spPr>
          <a:xfrm>
            <a:off x="8667410" y="3521933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6069020" y="4929850"/>
            <a:ext cx="122570" cy="1534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738065" y="3694394"/>
            <a:ext cx="1989750" cy="78164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заявления без рассмотрения в течении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срока рассмотрения заявления*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87560" y="6462358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</a:t>
            </a:r>
          </a:p>
          <a:p>
            <a:r>
              <a:rPr lang="ru-RU" sz="1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Срок рассмотрения заявления 30 календарных дней со дня его поступления в ГБУ РК «РУТИКО» </a:t>
            </a:r>
            <a:endParaRPr lang="ru-RU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22154</TotalTime>
  <Words>216</Words>
  <Application>Microsoft Office PowerPoint</Application>
  <PresentationFormat>Лист A4 (210x297 мм)</PresentationFormat>
  <Paragraphs>27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Ru</cp:lastModifiedBy>
  <cp:revision>1678</cp:revision>
  <cp:lastPrinted>2021-06-02T06:52:57Z</cp:lastPrinted>
  <dcterms:created xsi:type="dcterms:W3CDTF">2012-12-28T10:23:06Z</dcterms:created>
  <dcterms:modified xsi:type="dcterms:W3CDTF">2021-06-11T07:23:02Z</dcterms:modified>
</cp:coreProperties>
</file>